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278" r:id="rId2"/>
    <p:sldId id="491" r:id="rId3"/>
    <p:sldId id="285" r:id="rId4"/>
    <p:sldId id="298" r:id="rId5"/>
    <p:sldId id="459" r:id="rId6"/>
    <p:sldId id="293" r:id="rId7"/>
    <p:sldId id="457" r:id="rId8"/>
    <p:sldId id="462" r:id="rId9"/>
    <p:sldId id="463" r:id="rId10"/>
    <p:sldId id="477" r:id="rId11"/>
    <p:sldId id="465" r:id="rId12"/>
    <p:sldId id="466" r:id="rId13"/>
    <p:sldId id="473" r:id="rId14"/>
    <p:sldId id="470" r:id="rId15"/>
    <p:sldId id="471" r:id="rId16"/>
    <p:sldId id="472" r:id="rId17"/>
    <p:sldId id="474" r:id="rId18"/>
    <p:sldId id="475" r:id="rId19"/>
    <p:sldId id="476" r:id="rId20"/>
    <p:sldId id="478" r:id="rId21"/>
    <p:sldId id="480" r:id="rId22"/>
    <p:sldId id="479" r:id="rId23"/>
    <p:sldId id="481" r:id="rId24"/>
    <p:sldId id="482" r:id="rId25"/>
    <p:sldId id="490" r:id="rId26"/>
    <p:sldId id="492" r:id="rId27"/>
    <p:sldId id="493" r:id="rId28"/>
    <p:sldId id="483" r:id="rId29"/>
    <p:sldId id="494" r:id="rId30"/>
    <p:sldId id="495" r:id="rId31"/>
    <p:sldId id="485" r:id="rId32"/>
    <p:sldId id="486" r:id="rId33"/>
    <p:sldId id="460" r:id="rId34"/>
    <p:sldId id="487" r:id="rId35"/>
    <p:sldId id="468" r:id="rId36"/>
    <p:sldId id="469" r:id="rId37"/>
    <p:sldId id="489" r:id="rId38"/>
    <p:sldId id="680" r:id="rId39"/>
    <p:sldId id="488" r:id="rId40"/>
    <p:sldId id="267" r:id="rId41"/>
    <p:sldId id="275" r:id="rId42"/>
    <p:sldId id="268" r:id="rId43"/>
    <p:sldId id="27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1"/>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90"/>
            <p14:sldId id="492"/>
            <p14:sldId id="493"/>
            <p14:sldId id="483"/>
            <p14:sldId id="494"/>
            <p14:sldId id="495"/>
            <p14:sldId id="485"/>
            <p14:sldId id="486"/>
            <p14:sldId id="460"/>
            <p14:sldId id="487"/>
            <p14:sldId id="468"/>
            <p14:sldId id="469"/>
          </p14:sldIdLst>
        </p14:section>
        <p14:section name="Q &amp; A" id="{EC3F6F94-2D82-4EB0-B8B3-D1EDFDD37945}">
          <p14:sldIdLst>
            <p14:sldId id="489"/>
            <p14:sldId id="680"/>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47672" autoAdjust="0"/>
  </p:normalViewPr>
  <p:slideViewPr>
    <p:cSldViewPr snapToGrid="0">
      <p:cViewPr varScale="1">
        <p:scale>
          <a:sx n="94" d="100"/>
          <a:sy n="94" d="100"/>
        </p:scale>
        <p:origin x="3912" y="8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18.06.2019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4007854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(sorry we are in Norway I meant Tesla Model 3)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3</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awful lot of requests that we can make. After all 13 or 87 million is a huge number right? Well with 87 million we can do 120 requests per hour. That is not that much considering every receive and send counts as an operation. </a:t>
            </a:r>
          </a:p>
          <a:p>
            <a:endParaRPr lang="en-US" dirty="0"/>
          </a:p>
          <a:p>
            <a:r>
              <a:rPr lang="en-US" dirty="0"/>
              <a:t>For ASB you also get charged by the number of AMQP connections. First 1000 connections per month are included in the standard </a:t>
            </a:r>
            <a:r>
              <a:rPr lang="en-US"/>
              <a:t>tier after that </a:t>
            </a:r>
            <a:r>
              <a:rPr lang="en-US">
                <a:effectLst/>
              </a:rPr>
              <a:t>Next 99K (1K–100K)/month$0.03 per connection/month.</a:t>
            </a:r>
            <a:endParaRPr lang="en-US" dirty="0"/>
          </a:p>
          <a:p>
            <a:endParaRPr lang="en-US" dirty="0"/>
          </a:p>
          <a:p>
            <a:r>
              <a:rPr lang="en-US" dirty="0"/>
              <a:t>But things can get worse. 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 </a:t>
            </a:r>
            <a:r>
              <a:rPr lang="en-US"/>
              <a:t>connection pooling etc.</a:t>
            </a:r>
            <a:endParaRPr lang="en-US" dirty="0"/>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endParaRPr lang="de-CH" dirty="0"/>
          </a:p>
          <a:p>
            <a:r>
              <a:rPr lang="en-US" dirty="0"/>
              <a:t>These distributed systems are complex, there’s no denying that, so you need tooling to make sure everything is running properly. There’s lots of ways to monitor it, have a look at this example</a:t>
            </a:r>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More insight what’s going on</a:t>
            </a:r>
          </a:p>
          <a:p>
            <a:endParaRPr lang="en-US" dirty="0"/>
          </a:p>
          <a:p>
            <a:r>
              <a:rPr lang="en-US"/>
              <a:t>(back)</a:t>
            </a:r>
          </a:p>
          <a:p>
            <a:endParaRPr lang="en-US" dirty="0"/>
          </a:p>
          <a:p>
            <a:r>
              <a:rPr lang="en-US" dirty="0"/>
              <a:t>You can also ship data to App Insights or (name drop some shit) Grafana, Prometheus, all that stuff, this is just one example</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572886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2840509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6</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8</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83275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18.06.2019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18.06.2019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18.06.2019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18.06.2019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18.06.2019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18.06.2019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18.06.2019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18.06.2019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18.06.2019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18.06.2019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18.06.2019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18.06.2019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a:extLst>
              <a:ext uri="{FF2B5EF4-FFF2-40B4-BE49-F238E27FC236}">
                <a16:creationId xmlns:a16="http://schemas.microsoft.com/office/drawing/2014/main" id="{645E1445-E2D2-4AF6-A6C1-ECF74A535743}"/>
              </a:ext>
            </a:extLst>
          </p:cNvPr>
          <p:cNvSpPr/>
          <p:nvPr/>
        </p:nvSpPr>
        <p:spPr>
          <a:xfrm>
            <a:off x="10811494" y="6412076"/>
            <a:ext cx="1380506" cy="369332"/>
          </a:xfrm>
          <a:prstGeom prst="rect">
            <a:avLst/>
          </a:prstGeom>
        </p:spPr>
        <p:txBody>
          <a:bodyPr wrap="none">
            <a:spAutoFit/>
          </a:bodyPr>
          <a:lstStyle/>
          <a:p>
            <a:r>
              <a:rPr lang="en-US" dirty="0">
                <a:solidFill>
                  <a:schemeClr val="accent3"/>
                </a:solidFill>
                <a:latin typeface="Yanone Kaffeesatz Regular" panose="02000000000000000000" pitchFamily="2" charset="0"/>
              </a:rPr>
              <a:t>@</a:t>
            </a:r>
            <a:r>
              <a:rPr lang="en-US" dirty="0" err="1">
                <a:solidFill>
                  <a:schemeClr val="accent3"/>
                </a:solidFill>
                <a:latin typeface="Yanone Kaffeesatz Regular" panose="02000000000000000000" pitchFamily="2" charset="0"/>
              </a:rPr>
              <a:t>danielmarbach</a:t>
            </a:r>
            <a:endParaRPr lang="en-US" dirty="0">
              <a:solidFill>
                <a:schemeClr val="accent3"/>
              </a:solidFill>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14768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arsec-slide">
            <a:extLst>
              <a:ext uri="{FF2B5EF4-FFF2-40B4-BE49-F238E27FC236}">
                <a16:creationId xmlns:a16="http://schemas.microsoft.com/office/drawing/2014/main" id="{EF5F6A43-5849-473D-8E2E-D593B801C4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8B9DFF5D-139D-4CE3-9185-3486D8A77AFD}"/>
              </a:ext>
            </a:extLst>
          </p:cNvPr>
          <p:cNvSpPr txBox="1"/>
          <p:nvPr/>
        </p:nvSpPr>
        <p:spPr>
          <a:xfrm>
            <a:off x="2054110" y="1662546"/>
            <a:ext cx="9429184" cy="1107996"/>
          </a:xfrm>
          <a:prstGeom prst="rect">
            <a:avLst/>
          </a:prstGeom>
          <a:noFill/>
        </p:spPr>
        <p:txBody>
          <a:bodyPr wrap="none" rtlCol="0">
            <a:spAutoFit/>
          </a:bodyPr>
          <a:lstStyle/>
          <a:p>
            <a:r>
              <a:rPr lang="en-US" sz="6600" dirty="0">
                <a:solidFill>
                  <a:srgbClr val="4ED8FF"/>
                </a:solidFill>
                <a:latin typeface="Yanone Kaffeesatz Regular" panose="02000000000000000000" pitchFamily="2" charset="0"/>
              </a:rPr>
              <a:t>go.particular.net/</a:t>
            </a:r>
            <a:r>
              <a:rPr lang="en-US" sz="6600" dirty="0">
                <a:solidFill>
                  <a:schemeClr val="bg1"/>
                </a:solidFill>
                <a:latin typeface="Yanone Kaffeesatz Regular" panose="02000000000000000000" pitchFamily="2" charset="0"/>
              </a:rPr>
              <a:t>ndcoslo19-parsec</a:t>
            </a:r>
            <a:endParaRPr lang="de-CH" sz="6600" dirty="0">
              <a:solidFill>
                <a:schemeClr val="bg1"/>
              </a:solidFill>
              <a:latin typeface="Yanone Kaffeesatz Regular" panose="02000000000000000000" pitchFamily="2" charset="0"/>
            </a:endParaRPr>
          </a:p>
        </p:txBody>
      </p:sp>
    </p:spTree>
    <p:extLst>
      <p:ext uri="{BB962C8B-B14F-4D97-AF65-F5344CB8AC3E}">
        <p14:creationId xmlns:p14="http://schemas.microsoft.com/office/powerpoint/2010/main" val="1466331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42460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2922</Words>
  <Application>Microsoft Office PowerPoint</Application>
  <PresentationFormat>Widescreen</PresentationFormat>
  <Paragraphs>382</Paragraphs>
  <Slides>43</Slides>
  <Notes>43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475</cp:revision>
  <dcterms:created xsi:type="dcterms:W3CDTF">2016-02-22T14:00:45Z</dcterms:created>
  <dcterms:modified xsi:type="dcterms:W3CDTF">2019-06-18T07:28:57Z</dcterms:modified>
</cp:coreProperties>
</file>